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8" r:id="rId3"/>
    <p:sldId id="286" r:id="rId4"/>
    <p:sldId id="287" r:id="rId5"/>
    <p:sldId id="290" r:id="rId6"/>
    <p:sldId id="331" r:id="rId7"/>
    <p:sldId id="329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32" r:id="rId17"/>
    <p:sldId id="307" r:id="rId18"/>
    <p:sldId id="319" r:id="rId19"/>
    <p:sldId id="323" r:id="rId20"/>
    <p:sldId id="278" r:id="rId21"/>
  </p:sldIdLst>
  <p:sldSz cx="9144000" cy="6858000" type="screen4x3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266FF-E05D-4D65-B213-494F7C5E5EFF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80B05-6DC1-4118-964C-200769417CE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6383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8BB1-F14B-42F4-BE5E-5A2D8CFE78A9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FA760-01AA-422A-B2DC-BA0C52328CB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90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FA760-01AA-422A-B2DC-BA0C52328CB5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502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F1AA-3164-4F15-BF2E-8F840EF7751D}" type="datetimeFigureOut">
              <a:rPr lang="uk-UA" smtClean="0"/>
              <a:pPr/>
              <a:t>24.06.2013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3C1A-D618-4910-B090-DBF46001890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333300"/>
                </a:solidFill>
              </a:rPr>
              <a:t>Особливості впровадження   курсу “</a:t>
            </a:r>
            <a:r>
              <a:rPr lang="uk-UA" b="1" i="1" dirty="0">
                <a:solidFill>
                  <a:srgbClr val="333300"/>
                </a:solidFill>
              </a:rPr>
              <a:t>І</a:t>
            </a:r>
            <a:r>
              <a:rPr lang="uk-UA" b="1" i="1" dirty="0" smtClean="0">
                <a:solidFill>
                  <a:srgbClr val="333300"/>
                </a:solidFill>
              </a:rPr>
              <a:t>сторія України.</a:t>
            </a:r>
            <a:br>
              <a:rPr lang="uk-UA" b="1" i="1" dirty="0" smtClean="0">
                <a:solidFill>
                  <a:srgbClr val="333300"/>
                </a:solidFill>
              </a:rPr>
            </a:br>
            <a:r>
              <a:rPr lang="uk-UA" b="1" i="1" dirty="0">
                <a:solidFill>
                  <a:srgbClr val="333300"/>
                </a:solidFill>
              </a:rPr>
              <a:t> </a:t>
            </a:r>
            <a:r>
              <a:rPr lang="uk-UA" b="1" i="1" dirty="0" smtClean="0">
                <a:solidFill>
                  <a:srgbClr val="333300"/>
                </a:solidFill>
              </a:rPr>
              <a:t>              Вступ до історії“ </a:t>
            </a:r>
            <a:br>
              <a:rPr lang="uk-UA" b="1" i="1" dirty="0" smtClean="0">
                <a:solidFill>
                  <a:srgbClr val="333300"/>
                </a:solidFill>
              </a:rPr>
            </a:br>
            <a:r>
              <a:rPr lang="uk-UA" b="1" i="1" dirty="0" smtClean="0">
                <a:solidFill>
                  <a:srgbClr val="333300"/>
                </a:solidFill>
              </a:rPr>
              <a:t>5 клас </a:t>
            </a:r>
            <a:r>
              <a:rPr lang="uk-UA" b="1" i="1" dirty="0">
                <a:solidFill>
                  <a:srgbClr val="333300"/>
                </a:solidFill>
              </a:rPr>
              <a:t>відповідно </a:t>
            </a:r>
            <a:r>
              <a:rPr lang="uk-UA" b="1" i="1" dirty="0" smtClean="0">
                <a:solidFill>
                  <a:srgbClr val="333300"/>
                </a:solidFill>
              </a:rPr>
              <a:t>до </a:t>
            </a:r>
            <a:r>
              <a:rPr lang="uk-UA" b="1" i="1" dirty="0">
                <a:solidFill>
                  <a:srgbClr val="333300"/>
                </a:solidFill>
              </a:rPr>
              <a:t>нового Державного стандарту </a:t>
            </a:r>
            <a:r>
              <a:rPr lang="uk-UA" b="1" i="1" dirty="0" smtClean="0">
                <a:solidFill>
                  <a:srgbClr val="333300"/>
                </a:solidFill>
              </a:rPr>
              <a:t>загальної та повної середньої освіти </a:t>
            </a:r>
            <a:endParaRPr lang="uk-UA" i="1" dirty="0">
              <a:solidFill>
                <a:srgbClr val="3333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526070" cy="1752600"/>
          </a:xfrm>
        </p:spPr>
        <p:txBody>
          <a:bodyPr>
            <a:noAutofit/>
          </a:bodyPr>
          <a:lstStyle/>
          <a:p>
            <a:pPr algn="r"/>
            <a:r>
              <a:rPr lang="uk-UA" sz="2800" dirty="0" err="1" smtClean="0">
                <a:solidFill>
                  <a:srgbClr val="333300"/>
                </a:solidFill>
              </a:rPr>
              <a:t>Кенц</a:t>
            </a:r>
            <a:r>
              <a:rPr lang="uk-UA" sz="2800" dirty="0" smtClean="0">
                <a:solidFill>
                  <a:srgbClr val="333300"/>
                </a:solidFill>
              </a:rPr>
              <a:t> Г.І.,</a:t>
            </a:r>
            <a:br>
              <a:rPr lang="uk-UA" sz="2800" dirty="0" smtClean="0">
                <a:solidFill>
                  <a:srgbClr val="333300"/>
                </a:solidFill>
              </a:rPr>
            </a:br>
            <a:r>
              <a:rPr lang="en-US" sz="2800" dirty="0" smtClean="0">
                <a:solidFill>
                  <a:srgbClr val="333300"/>
                </a:solidFill>
              </a:rPr>
              <a:t>                  </a:t>
            </a:r>
            <a:r>
              <a:rPr lang="uk-UA" sz="2000" dirty="0" smtClean="0">
                <a:solidFill>
                  <a:srgbClr val="333300"/>
                </a:solidFill>
              </a:rPr>
              <a:t>методист історії Хмельницького обласного інституту післядипломної педагогічної освіти</a:t>
            </a:r>
            <a:endParaRPr lang="uk-UA" sz="20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-61803"/>
            <a:ext cx="8229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uk-UA" sz="2800" b="1" dirty="0"/>
              <a:t>Після назви параграфа сформульовано навчальні цілі уроку відповідно до </a:t>
            </a:r>
            <a:r>
              <a:rPr lang="uk-UA" sz="2800" b="1" dirty="0" err="1"/>
              <a:t>компетентнісно</a:t>
            </a:r>
            <a:r>
              <a:rPr lang="uk-UA" sz="2800" b="1" dirty="0"/>
              <a:t> орієнтованого підходу у вигляді </a:t>
            </a:r>
            <a:r>
              <a:rPr lang="uk-UA" sz="2800" b="1" i="1" dirty="0"/>
              <a:t>очікуваних результатів</a:t>
            </a:r>
            <a:r>
              <a:rPr lang="uk-UA" sz="2800" b="1" dirty="0"/>
              <a:t>. </a:t>
            </a:r>
            <a:r>
              <a:rPr lang="en-US" sz="2800" b="1" dirty="0">
                <a:latin typeface="Gill Sans MT" pitchFamily="34" charset="0"/>
              </a:rPr>
              <a:t> </a:t>
            </a:r>
            <a:endParaRPr lang="uk-UA" sz="2800" b="1" dirty="0"/>
          </a:p>
        </p:txBody>
      </p:sp>
      <p:sp>
        <p:nvSpPr>
          <p:cNvPr id="5" name="Объект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205038"/>
            <a:ext cx="8229600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uk-UA" sz="2800" b="1" dirty="0"/>
              <a:t>Наприкінці параграфа пропонуємо оцінити знання й уміння учнів відповідно до передбачуваних цілей уроку з допомогою рубрики «Перевірте й оцініть себе»</a:t>
            </a:r>
            <a:r>
              <a:rPr lang="en-US" sz="2800" b="1" dirty="0">
                <a:latin typeface="Gill Sans MT" pitchFamily="34" charset="0"/>
              </a:rPr>
              <a:t>                  </a:t>
            </a:r>
            <a:r>
              <a:rPr lang="uk-UA" b="1" dirty="0"/>
              <a:t>.</a:t>
            </a:r>
            <a:r>
              <a:rPr lang="uk-UA" b="1" i="1" dirty="0"/>
              <a:t>  </a:t>
            </a:r>
            <a:r>
              <a:rPr lang="en-US" b="1" i="1" dirty="0">
                <a:latin typeface="Gill Sans MT" pitchFamily="34" charset="0"/>
              </a:rPr>
              <a:t/>
            </a:r>
            <a:br>
              <a:rPr lang="en-US" b="1" i="1" dirty="0">
                <a:latin typeface="Gill Sans MT" pitchFamily="34" charset="0"/>
              </a:rPr>
            </a:br>
            <a:endParaRPr lang="en-US" b="1" i="1" dirty="0">
              <a:latin typeface="Gill Sans MT" pitchFamily="34" charset="0"/>
            </a:endParaRPr>
          </a:p>
          <a:p>
            <a:r>
              <a:rPr lang="uk-UA" sz="2800" b="1" i="1" dirty="0" smtClean="0"/>
              <a:t>Це </a:t>
            </a:r>
            <a:r>
              <a:rPr lang="uk-UA" sz="2800" b="1" i="1" dirty="0"/>
              <a:t>дає змогу досягти завершеності навчального процесу в межах уроку. 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98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18001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Заголовок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3568" y="27691"/>
            <a:ext cx="763284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uk-UA" sz="2800" b="1" dirty="0"/>
              <a:t>Кожен урок завершує завдання рубрики «Рефлексія».</a:t>
            </a:r>
            <a:r>
              <a:rPr lang="uk-UA" sz="2800" dirty="0"/>
              <a:t>  </a:t>
            </a:r>
            <a:r>
              <a:rPr lang="uk-UA" dirty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  </a:t>
            </a:r>
            <a:r>
              <a:rPr lang="uk-UA" sz="2800" b="1" dirty="0" smtClean="0"/>
              <a:t>У </a:t>
            </a:r>
            <a:r>
              <a:rPr lang="uk-UA" sz="2800" b="1" dirty="0"/>
              <a:t>цій рубриці запропоновано запитання, які передбачають висловлення дітей про враження від прочитаного та почутого на уроці. Завдання апелюють до досвіду дитини й мають </a:t>
            </a:r>
            <a:r>
              <a:rPr lang="uk-UA" sz="2800" b="1" dirty="0" err="1"/>
              <a:t>узагальнювальний</a:t>
            </a:r>
            <a:r>
              <a:rPr lang="uk-UA" sz="2800" b="1" dirty="0"/>
              <a:t> характер</a:t>
            </a:r>
            <a:r>
              <a:rPr lang="uk-UA" sz="2800" dirty="0"/>
              <a:t>.</a:t>
            </a:r>
          </a:p>
          <a:p>
            <a:pPr algn="r"/>
            <a:endParaRPr lang="uk-UA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63373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300588"/>
            <a:ext cx="6965950" cy="115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83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2880320"/>
          </a:xfrm>
        </p:spPr>
        <p:txBody>
          <a:bodyPr>
            <a:no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Система запитань і завдань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– це основний компонент підручника з погляду організації пізнавальної діяльності школярів. У методиці існують різні класифікації запитань і завдань, що використовуються в шкільному навчанні. За дидактичною функцією запитання та завдання поділяють на три основні групи: а) мотиваційні; б) навчальні; в) контрольні.</a:t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5"/>
            <a:ext cx="8003232" cy="2520281"/>
          </a:xfrm>
        </p:spPr>
        <p:txBody>
          <a:bodyPr>
            <a:normAutofit/>
          </a:bodyPr>
          <a:lstStyle/>
          <a:p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13435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Зразком запитань та завдань мотиваційної групи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дидактичною функцією є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запитання та завдання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до ілюстративного матеріалу на початку кожного параграфа. По суті, разом з ілюстрацією ці запитання та завдання складають окрему рубрику, отже, є окремим структурним компонентом параграфа. Завдання цієї рубрики параграфа мають на меті актуалізувати та мотивувати навчальну діяльність учнів на етапі вивчення нового матеріалу, формування умінь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навичок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6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059" y="309771"/>
            <a:ext cx="8229600" cy="4810546"/>
          </a:xfrm>
        </p:spPr>
        <p:txBody>
          <a:bodyPr>
            <a:noAutofit/>
          </a:bodyPr>
          <a:lstStyle/>
          <a:p>
            <a:r>
              <a:rPr lang="uk-UA" sz="2400" b="1" dirty="0"/>
              <a:t>Більшість запитань та завдань у параграфі належать до групи </a:t>
            </a:r>
            <a:r>
              <a:rPr lang="uk-UA" sz="2400" b="1" i="1" dirty="0"/>
              <a:t>навчальних </a:t>
            </a:r>
            <a:r>
              <a:rPr lang="uk-UA" sz="2400" b="1" dirty="0"/>
              <a:t>(за дидактичною функцією). Левову їх частку у параграфі складають завдання, що сприяють оволодінню прийомами логічного (критичного) мислення та досвідом творчої діяльності (аналіз, синтез, порівняння, узагальнення, формування оцінок, висновків). </a:t>
            </a:r>
            <a:br>
              <a:rPr lang="uk-UA" sz="2400" b="1" dirty="0"/>
            </a:br>
            <a:r>
              <a:rPr lang="uk-UA" sz="2400" b="1" dirty="0"/>
              <a:t> Так, опрацьовувати основний текст підручника – кожен пункт параграфа, учням запропоновано з використанням інтерактивних методик – у парах</a:t>
            </a:r>
            <a:r>
              <a:rPr lang="en-US" sz="2400" b="1" dirty="0">
                <a:latin typeface="Gill Sans MT" pitchFamily="34" charset="0"/>
              </a:rPr>
              <a:t>          </a:t>
            </a:r>
            <a:r>
              <a:rPr lang="uk-UA" sz="2400" b="1" dirty="0"/>
              <a:t>  </a:t>
            </a:r>
            <a:r>
              <a:rPr lang="en-US" sz="2400" b="1" dirty="0">
                <a:latin typeface="Gill Sans MT" pitchFamily="34" charset="0"/>
              </a:rPr>
              <a:t>    </a:t>
            </a:r>
            <a:r>
              <a:rPr lang="uk-UA" sz="2400" b="1" dirty="0"/>
              <a:t>наступними </a:t>
            </a:r>
            <a:r>
              <a:rPr lang="uk-UA" sz="2400" b="1" i="1" dirty="0"/>
              <a:t>навчальними</a:t>
            </a:r>
            <a:r>
              <a:rPr lang="uk-UA" sz="2400" b="1" dirty="0"/>
              <a:t> запитаннями та завданнями:</a:t>
            </a:r>
            <a:br>
              <a:rPr lang="uk-UA" sz="2400" b="1" dirty="0"/>
            </a:br>
            <a:r>
              <a:rPr lang="uk-UA" sz="2400" b="1" dirty="0"/>
              <a:t> </a:t>
            </a:r>
            <a:br>
              <a:rPr lang="uk-UA" sz="2400" b="1" dirty="0"/>
            </a:br>
            <a:r>
              <a:rPr lang="uk-UA" sz="2400" b="1" dirty="0"/>
              <a:t>Так, наприклад, у пункті «Що таке архіви» </a:t>
            </a:r>
            <a:br>
              <a:rPr lang="uk-UA" sz="2400" b="1" dirty="0"/>
            </a:b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439248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437" y="5349321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/>
              <a:t>Складіть план розповіді про архіви, формулюючи пункти плану як </a:t>
            </a:r>
            <a:r>
              <a:rPr lang="uk-UA" sz="2400" i="1" dirty="0" smtClean="0"/>
              <a:t>питальні </a:t>
            </a:r>
            <a:r>
              <a:rPr lang="uk-UA" sz="2400" i="1" dirty="0"/>
              <a:t>речення. Вислухайте відповіді один одного на ці запитання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88108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Text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620688"/>
            <a:ext cx="8291264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Підручник містить 8 карт та відповідні завдання на формування картографічних умінь п’ятикласників. 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Карти: 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1. «Історичні регіони України»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2. «Східні слов’яни – предки українців»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3. «Київська Русь»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4. «Козацька держава – Гетьманщина»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5. «Україна між двома війнами»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6. «Друга світова війна»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7. Сучасна Україна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8. Пам’ятки культури.</a:t>
            </a:r>
          </a:p>
          <a:p>
            <a:pPr marL="0" indent="0">
              <a:buNone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Варто зазначити, що для знайомства з історичною картою передбачено  окремий урок – один параграф підручника цілком присвячено роботі з цим новим для учнів засобом формування знань та важливим джерелом інформації. </a:t>
            </a:r>
          </a:p>
          <a:p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6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1" t="12389" r="18040" b="5453"/>
          <a:stretch>
            <a:fillRect/>
          </a:stretch>
        </p:blipFill>
        <p:spPr bwMode="auto">
          <a:xfrm>
            <a:off x="1187624" y="122698"/>
            <a:ext cx="7488831" cy="65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234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Оцінювання навчальних </a:t>
            </a:r>
            <a:r>
              <a:rPr lang="uk-UA" dirty="0" smtClean="0"/>
              <a:t>досягнень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знання – фрагментарні, початкові;</a:t>
            </a:r>
          </a:p>
          <a:p>
            <a:r>
              <a:rPr lang="uk-UA" dirty="0" smtClean="0"/>
              <a:t>навчальні досягнення  мають елементарний рівень; більш практичну спрямованість;</a:t>
            </a:r>
          </a:p>
          <a:p>
            <a:r>
              <a:rPr lang="uk-UA" dirty="0" smtClean="0"/>
              <a:t>бали достатнього та високого рівня тим учням, які справляються з завданнями творчого, проблемного характеру.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Сайт МОН, молоді та спорту 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uk-UA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mon.gov.ua</a:t>
            </a:r>
            <a:endParaRPr lang="uk-UA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pPr marL="1828800" lvl="4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Методичні рекомендації щодо успішного впровадження нової програми з історії в 5 класі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Проведення методичних об‘єднань для вчителів, які будуть викладати предмет в 5 класах:</a:t>
            </a:r>
          </a:p>
          <a:p>
            <a:r>
              <a:rPr lang="uk-UA" dirty="0" smtClean="0"/>
              <a:t>читання та обговорення нового Державного стандарту;</a:t>
            </a:r>
            <a:endParaRPr lang="ru-RU" dirty="0" smtClean="0"/>
          </a:p>
          <a:p>
            <a:r>
              <a:rPr lang="uk-UA" dirty="0" smtClean="0"/>
              <a:t>читання та обговорення програми;</a:t>
            </a:r>
            <a:endParaRPr lang="ru-RU" dirty="0" smtClean="0"/>
          </a:p>
          <a:p>
            <a:r>
              <a:rPr lang="uk-UA" dirty="0" smtClean="0"/>
              <a:t>визначення відмінностей між попередньою та діючою програмою;</a:t>
            </a:r>
            <a:endParaRPr lang="ru-RU" dirty="0" smtClean="0"/>
          </a:p>
          <a:p>
            <a:r>
              <a:rPr lang="uk-UA" dirty="0" smtClean="0"/>
              <a:t>визначення  особливостей методики викладання в 5 класі відповідно до нового Державного стандарту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Створення творчих груп вчителів для розробки методичних посібників та заходів щодо викладання предмету в 5 класі</a:t>
            </a:r>
            <a:endParaRPr lang="ru-RU" dirty="0" smtClean="0"/>
          </a:p>
          <a:p>
            <a:r>
              <a:rPr lang="uk-UA" dirty="0" smtClean="0"/>
              <a:t>Підготовка та проведення семінарів для вчителів з детальним обговоренням нових тем та особливостями їх викладання</a:t>
            </a:r>
            <a:endParaRPr lang="ru-RU" dirty="0" smtClean="0"/>
          </a:p>
          <a:p>
            <a:r>
              <a:rPr lang="uk-UA" dirty="0" smtClean="0"/>
              <a:t>Підготовка та проведення майстер-класів проведення практичних занять для вчителів відповідно до нової програми </a:t>
            </a:r>
            <a:endParaRPr lang="ru-RU" dirty="0" smtClean="0"/>
          </a:p>
          <a:p>
            <a:r>
              <a:rPr lang="uk-UA" dirty="0" smtClean="0"/>
              <a:t>Створення консультаційних пунктів для вчителів, які викладатимуть предмет в 5 класі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368412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Особливість курсу та його місце в системі шкільної історичної освіти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411675"/>
          </a:xfrm>
        </p:spPr>
        <p:txBody>
          <a:bodyPr/>
          <a:lstStyle/>
          <a:p>
            <a:r>
              <a:rPr lang="uk-UA" dirty="0" smtClean="0"/>
              <a:t>Навчальний предмет </a:t>
            </a:r>
            <a:r>
              <a:rPr lang="uk-UA" dirty="0" err="1" smtClean="0"/>
              <a:t>“Вступ</a:t>
            </a:r>
            <a:r>
              <a:rPr lang="uk-UA" dirty="0" smtClean="0"/>
              <a:t> до </a:t>
            </a:r>
            <a:r>
              <a:rPr lang="uk-UA" dirty="0" err="1" smtClean="0"/>
              <a:t>історії”</a:t>
            </a:r>
            <a:r>
              <a:rPr lang="uk-UA" dirty="0" smtClean="0"/>
              <a:t> є </a:t>
            </a:r>
            <a:r>
              <a:rPr lang="uk-UA" b="1" dirty="0" smtClean="0"/>
              <a:t>пропедевтичним.</a:t>
            </a:r>
          </a:p>
          <a:p>
            <a:r>
              <a:rPr lang="uk-UA" dirty="0" smtClean="0"/>
              <a:t>Йому властиве:</a:t>
            </a:r>
          </a:p>
          <a:p>
            <a:pPr lvl="1"/>
            <a:r>
              <a:rPr lang="uk-UA" dirty="0" smtClean="0"/>
              <a:t>відсутність системного викладу інформації ;</a:t>
            </a:r>
          </a:p>
          <a:p>
            <a:pPr lvl="1"/>
            <a:r>
              <a:rPr lang="uk-UA" dirty="0" smtClean="0"/>
              <a:t>початковість, елементарність змістової частини; </a:t>
            </a:r>
          </a:p>
          <a:p>
            <a:pPr lvl="1"/>
            <a:r>
              <a:rPr lang="uk-UA" dirty="0" smtClean="0"/>
              <a:t>відповідність форм і методів проведення занять віковим особливостям учнів;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780490" y="2060848"/>
            <a:ext cx="4867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00"/>
                </a:solidFill>
              </a:rPr>
              <a:t>Дякую за увагу!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214414" y="3429000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3300"/>
                </a:solidFill>
              </a:rPr>
              <a:t>Бажаю успіхів у роботі!</a:t>
            </a:r>
            <a:endParaRPr lang="uk-UA" sz="54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 </a:t>
            </a:r>
            <a:r>
              <a:rPr lang="uk-UA" i="1" dirty="0" smtClean="0"/>
              <a:t> </a:t>
            </a:r>
            <a:r>
              <a:rPr lang="uk-UA" b="1" i="1" dirty="0" smtClean="0"/>
              <a:t>Мета курсу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Створення умов для успішного опанування учнями наступних систематичних курсів історії України та всесвітньої історії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Завдання курсу: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400" dirty="0" smtClean="0"/>
              <a:t>формування уявлень і початкових знань учнів про історію як галузь людських знань, як науку, що має свій предмет вивчення і свої методи дослідження;</a:t>
            </a:r>
          </a:p>
          <a:p>
            <a:pPr lvl="0"/>
            <a:endParaRPr lang="uk-UA" sz="2400" dirty="0" smtClean="0"/>
          </a:p>
          <a:p>
            <a:pPr lvl="0"/>
            <a:endParaRPr lang="ru-RU" sz="2400" dirty="0" smtClean="0"/>
          </a:p>
          <a:p>
            <a:pPr lvl="0"/>
            <a:r>
              <a:rPr lang="uk-UA" sz="2400" dirty="0" smtClean="0"/>
              <a:t> розвиток у школярів інтересу до предмета та мотивації до його вивчення</a:t>
            </a:r>
          </a:p>
          <a:p>
            <a:pPr lvl="0"/>
            <a:endParaRPr lang="uk-UA" sz="2400" dirty="0" smtClean="0"/>
          </a:p>
          <a:p>
            <a:pPr lvl="0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Структура курсу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/>
              <a:t> 35 навчальних годин на рік  (1 година на тиждень)</a:t>
            </a:r>
          </a:p>
          <a:p>
            <a:pPr>
              <a:buNone/>
            </a:pPr>
            <a:r>
              <a:rPr lang="uk-UA" i="1" dirty="0" smtClean="0"/>
              <a:t>І розділ – </a:t>
            </a:r>
            <a:r>
              <a:rPr lang="uk-UA" i="1" dirty="0" err="1" smtClean="0"/>
              <a:t>“Звідки</a:t>
            </a:r>
            <a:r>
              <a:rPr lang="uk-UA" i="1" dirty="0" smtClean="0"/>
              <a:t> і як історики довідуються   		про </a:t>
            </a:r>
            <a:r>
              <a:rPr lang="uk-UA" i="1" dirty="0" err="1" smtClean="0"/>
              <a:t>минуле”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ІІ розділ – </a:t>
            </a:r>
            <a:r>
              <a:rPr lang="uk-UA" i="1" dirty="0" err="1" smtClean="0"/>
              <a:t>“Про</a:t>
            </a:r>
            <a:r>
              <a:rPr lang="uk-UA" i="1" dirty="0" smtClean="0"/>
              <a:t> що і про кого розповідає 			</a:t>
            </a:r>
            <a:r>
              <a:rPr lang="uk-UA" i="1" dirty="0" err="1" smtClean="0"/>
              <a:t>історія”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ІІІ розділ – </a:t>
            </a:r>
            <a:r>
              <a:rPr lang="uk-UA" i="1" dirty="0" err="1" smtClean="0"/>
              <a:t>“Що</a:t>
            </a:r>
            <a:r>
              <a:rPr lang="uk-UA" i="1" dirty="0" smtClean="0"/>
              <a:t> історичні </a:t>
            </a:r>
            <a:r>
              <a:rPr lang="uk-UA" i="1" dirty="0" err="1" smtClean="0"/>
              <a:t>пам</a:t>
            </a:r>
            <a:r>
              <a:rPr lang="en-US" i="1" dirty="0" smtClean="0"/>
              <a:t>’</a:t>
            </a:r>
            <a:r>
              <a:rPr lang="uk-UA" i="1" dirty="0" smtClean="0"/>
              <a:t>ятки 				розповідають про </a:t>
            </a:r>
            <a:r>
              <a:rPr lang="uk-UA" i="1" dirty="0" err="1" smtClean="0"/>
              <a:t>минуле”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організації навчально-виховного процесу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перевага розвивальних прийомів, які використовує учитель;</a:t>
            </a:r>
          </a:p>
          <a:p>
            <a:r>
              <a:rPr lang="uk-UA" dirty="0" smtClean="0"/>
              <a:t>окрема структурна складова програми – практичні заняття;</a:t>
            </a:r>
          </a:p>
          <a:p>
            <a:r>
              <a:rPr lang="uk-UA" dirty="0" smtClean="0"/>
              <a:t>уроки узагальнення покликані систематизувати вивчене, </a:t>
            </a:r>
            <a:r>
              <a:rPr lang="uk-UA" dirty="0" err="1" smtClean="0"/>
              <a:t>відрефлексувати</a:t>
            </a:r>
            <a:r>
              <a:rPr lang="uk-UA" dirty="0" smtClean="0"/>
              <a:t> процес навчання;</a:t>
            </a:r>
          </a:p>
          <a:p>
            <a:r>
              <a:rPr lang="uk-UA" dirty="0" smtClean="0"/>
              <a:t>активні та інтерактивні методи навчання;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Забезпечення навчально-методичною літературою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переможці конкурсу підручники В.Власова та авторського колективу , який очолює О.</a:t>
            </a:r>
            <a:r>
              <a:rPr lang="uk-UA" dirty="0" err="1" smtClean="0"/>
              <a:t>Пометун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рівною кількістю підручників обох авторів буде забезпечена область, і , відповідно райони;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підручник </a:t>
            </a:r>
            <a:r>
              <a:rPr lang="uk-U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 історії для 5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класу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В.Власов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r>
              <a:rPr lang="uk-U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uk-U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традицією, підручник поділено на розділи (відповідно до </a:t>
            </a:r>
            <a:r>
              <a:rPr lang="uk-UA" spc="-40" dirty="0">
                <a:latin typeface="Times New Roman" pitchFamily="18" charset="0"/>
                <a:cs typeface="Times New Roman" pitchFamily="18" charset="0"/>
              </a:rPr>
              <a:t>програми їх три) та параграфи, а ті, своєю чергою, – на </a:t>
            </a:r>
            <a:r>
              <a:rPr lang="uk-UA" spc="-40" dirty="0" smtClean="0">
                <a:latin typeface="Times New Roman" pitchFamily="18" charset="0"/>
                <a:cs typeface="Times New Roman" pitchFamily="18" charset="0"/>
              </a:rPr>
              <a:t>пункти.</a:t>
            </a:r>
          </a:p>
          <a:p>
            <a:r>
              <a:rPr lang="uk-UA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Основний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навчальний матеріал викладено у пунктах параграфа – їх три в кожному параграфі. У сукупності три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пункти-«ліхтарики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вичерпують той  навчальний матеріал, вивчення якого передбачено на уроці. Задля забезпечення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тематичної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цілісності та логічної завершеності курсу за традицією параграфи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відповідають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урокам.</a:t>
            </a:r>
          </a:p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Пунктам-«ліхтарикам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як структурному компонентові параграфа відповідає символ-піктограма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разом із заголовком-запитанням, що передує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основному                                навчальному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тексту.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959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Щоб привернути увагу учнів до основної проблеми уроку, створити в них додаткову мотивацію, актуалізувати їхній досвід, назви параграфів складаються з двох частин:  </a:t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endParaRPr lang="uk-UA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28" y="1916832"/>
            <a:ext cx="814977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806489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62676"/>
            <a:ext cx="8064896" cy="137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278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799</Words>
  <Application>Microsoft Office PowerPoint</Application>
  <PresentationFormat>Экран (4:3)</PresentationFormat>
  <Paragraphs>77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Особливості впровадження   курсу “Історія України.                Вступ до історії“  5 клас відповідно до нового Державного стандарту загальної та повної середньої освіти </vt:lpstr>
      <vt:lpstr>Особливість курсу та його місце в системі шкільної історичної освіти</vt:lpstr>
      <vt:lpstr>  Мета курсу</vt:lpstr>
      <vt:lpstr>Завдання курсу:</vt:lpstr>
      <vt:lpstr>Структура курсу</vt:lpstr>
      <vt:lpstr>Особливості організації навчально-виховного процесу</vt:lpstr>
      <vt:lpstr>Забезпечення навчально-методичною літературою</vt:lpstr>
      <vt:lpstr>   підручник з історії для 5 класу(В.Власов) </vt:lpstr>
      <vt:lpstr>Щоб привернути увагу учнів до основної проблеми уроку, створити в них додаткову мотивацію, актуалізувати їхній досвід, назви параграфів складаються з двох частин:   </vt:lpstr>
      <vt:lpstr>Після назви параграфа сформульовано навчальні цілі уроку відповідно до компетентнісно орієнтованого підходу у вигляді очікуваних результатів.  </vt:lpstr>
      <vt:lpstr>Кожен урок завершує завдання рубрики «Рефлексія».      У цій рубриці запропоновано запитання, які передбачають висловлення дітей про враження від прочитаного та почутого на уроці. Завдання апелюють до досвіду дитини й мають узагальнювальний характер. </vt:lpstr>
      <vt:lpstr>Система запитань і завдань – це основний компонент підручника з погляду організації пізнавальної діяльності школярів. У методиці існують різні класифікації запитань і завдань, що використовуються в шкільному навчанні. За дидактичною функцією запитання та завдання поділяють на три основні групи: а) мотиваційні; б) навчальні; в) контрольні.  </vt:lpstr>
      <vt:lpstr>Більшість запитань та завдань у параграфі належать до групи навчальних (за дидактичною функцією). Левову їх частку у параграфі складають завдання, що сприяють оволодінню прийомами логічного (критичного) мислення та досвідом творчої діяльності (аналіз, синтез, порівняння, узагальнення, формування оцінок, висновків).   Так, опрацьовувати основний текст підручника – кожен пункт параграфа, учням запропоновано з використанням інтерактивних методик – у парах                наступними навчальними запитаннями та завданнями:   Так, наприклад, у пункті «Що таке архіви»   </vt:lpstr>
      <vt:lpstr>Презентация PowerPoint</vt:lpstr>
      <vt:lpstr>Презентация PowerPoint</vt:lpstr>
      <vt:lpstr>Оцінювання навчальних досягнень</vt:lpstr>
      <vt:lpstr>Сайт МОН, молоді та спорту України</vt:lpstr>
      <vt:lpstr>Методичні рекомендації щодо успішного впровадження нової програми з історії в 5 класі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викладання програми трудового навчання в першому класі відповідно до нового Державного стандарту початкової освіти</dc:title>
  <dc:creator>Dana</dc:creator>
  <cp:lastModifiedBy>777</cp:lastModifiedBy>
  <cp:revision>133</cp:revision>
  <dcterms:created xsi:type="dcterms:W3CDTF">2012-02-10T08:42:03Z</dcterms:created>
  <dcterms:modified xsi:type="dcterms:W3CDTF">2013-06-24T14:51:59Z</dcterms:modified>
</cp:coreProperties>
</file>